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82" r:id="rId4"/>
    <p:sldId id="323" r:id="rId6"/>
    <p:sldId id="339" r:id="rId7"/>
    <p:sldId id="2077" r:id="rId8"/>
    <p:sldId id="1164" r:id="rId9"/>
    <p:sldId id="2023" r:id="rId10"/>
    <p:sldId id="1996" r:id="rId11"/>
    <p:sldId id="2025" r:id="rId12"/>
    <p:sldId id="2078" r:id="rId13"/>
    <p:sldId id="1995" r:id="rId14"/>
    <p:sldId id="1994" r:id="rId15"/>
    <p:sldId id="1943" r:id="rId16"/>
    <p:sldId id="1764" r:id="rId17"/>
    <p:sldId id="2053" r:id="rId18"/>
    <p:sldId id="2086" r:id="rId19"/>
    <p:sldId id="2081" r:id="rId20"/>
    <p:sldId id="2087" r:id="rId21"/>
    <p:sldId id="2082" r:id="rId22"/>
    <p:sldId id="2088" r:id="rId23"/>
    <p:sldId id="2083" r:id="rId24"/>
    <p:sldId id="2089" r:id="rId25"/>
    <p:sldId id="2084" r:id="rId26"/>
    <p:sldId id="2090" r:id="rId27"/>
    <p:sldId id="2085" r:id="rId28"/>
    <p:sldId id="2091" r:id="rId29"/>
    <p:sldId id="2059" r:id="rId30"/>
    <p:sldId id="1961" r:id="rId31"/>
    <p:sldId id="2092" r:id="rId32"/>
    <p:sldId id="1962" r:id="rId33"/>
    <p:sldId id="1963" r:id="rId34"/>
    <p:sldId id="1964" r:id="rId35"/>
    <p:sldId id="1983" r:id="rId36"/>
    <p:sldId id="1984" r:id="rId37"/>
    <p:sldId id="1985" r:id="rId38"/>
    <p:sldId id="1986" r:id="rId39"/>
    <p:sldId id="1987" r:id="rId40"/>
    <p:sldId id="1988" r:id="rId41"/>
    <p:sldId id="1989" r:id="rId42"/>
    <p:sldId id="1990" r:id="rId43"/>
    <p:sldId id="1991" r:id="rId44"/>
    <p:sldId id="1992" r:id="rId45"/>
    <p:sldId id="1944" r:id="rId46"/>
    <p:sldId id="1412" r:id="rId47"/>
    <p:sldId id="1946" r:id="rId48"/>
  </p:sldIdLst>
  <p:sldSz cx="12192000" cy="6858000"/>
  <p:notesSz cx="6858000" cy="9144000"/>
  <p:custDataLst>
    <p:tags r:id="rId5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3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74"/>
  </p:normalViewPr>
  <p:slideViewPr>
    <p:cSldViewPr snapToGrid="0" showGuides="1">
      <p:cViewPr>
        <p:scale>
          <a:sx n="66" d="100"/>
          <a:sy n="66" d="100"/>
        </p:scale>
        <p:origin x="-2298" y="-1008"/>
      </p:cViewPr>
      <p:guideLst>
        <p:guide orient="horz" pos="2293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2" Type="http://schemas.openxmlformats.org/officeDocument/2006/relationships/tags" Target="tags/tag109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39E8-3B89-49FA-8BFF-57DBBB364F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392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0F88-5C8A-4D39-AF72-FE2713061C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B0B6-1183-4BD4-A210-FFB3AB06418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1" Type="http://schemas.openxmlformats.org/officeDocument/2006/relationships/tags" Target="../tags/tag3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5.xml"/><Relationship Id="rId8" Type="http://schemas.openxmlformats.org/officeDocument/2006/relationships/tags" Target="../tags/tag44.xml"/><Relationship Id="rId7" Type="http://schemas.openxmlformats.org/officeDocument/2006/relationships/tags" Target="../tags/tag43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2" Type="http://schemas.openxmlformats.org/officeDocument/2006/relationships/notesSlide" Target="../notesSlides/notesSlide16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46.xml"/><Relationship Id="rId1" Type="http://schemas.openxmlformats.org/officeDocument/2006/relationships/tags" Target="../tags/tag3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49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0" Type="http://schemas.openxmlformats.org/officeDocument/2006/relationships/notesSlide" Target="../notesSlides/notesSlide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60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1" Type="http://schemas.openxmlformats.org/officeDocument/2006/relationships/notesSlide" Target="../notesSlides/notesSlide22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7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2" Type="http://schemas.openxmlformats.org/officeDocument/2006/relationships/notesSlide" Target="../notesSlides/notesSlide24.xml"/><Relationship Id="rId11" Type="http://schemas.openxmlformats.org/officeDocument/2006/relationships/slideLayout" Target="../slideLayouts/slideLayout8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93.xml"/><Relationship Id="rId1" Type="http://schemas.openxmlformats.org/officeDocument/2006/relationships/tags" Target="../tags/tag9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8.xml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0" Type="http://schemas.openxmlformats.org/officeDocument/2006/relationships/notesSlide" Target="../notesSlides/notesSlide4.xml"/><Relationship Id="rId1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1" Type="http://schemas.openxmlformats.org/officeDocument/2006/relationships/notesSlide" Target="../notesSlides/notesSlide40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96.xml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02037" y="2187301"/>
            <a:ext cx="3929444" cy="6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Circle"/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Circle"/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/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/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83460" y="1754505"/>
            <a:ext cx="7906385" cy="2122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残疾人服务</a:t>
            </a:r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“</a:t>
            </a:r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一件事</a:t>
            </a:r>
            <a:r>
              <a:rPr lang="en-US" altLang="zh-CN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”</a:t>
            </a:r>
            <a:r>
              <a:rPr lang="zh-CN" altLang="en-US" sz="6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lt"/>
              </a:rPr>
              <a:t>业务培训</a:t>
            </a:r>
            <a:endParaRPr lang="zh-CN" altLang="en-US" sz="6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lt"/>
            </a:endParaRPr>
          </a:p>
        </p:txBody>
      </p:sp>
      <p:sp>
        <p:nvSpPr>
          <p:cNvPr id="5" name="矩形: 圆角 6"/>
          <p:cNvSpPr/>
          <p:nvPr/>
        </p:nvSpPr>
        <p:spPr>
          <a:xfrm>
            <a:off x="5265123" y="4304069"/>
            <a:ext cx="1603272" cy="44318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省残联</a:t>
            </a:r>
            <a:r>
              <a:rPr lang="en-US" altLang="zh-CN" sz="1400" dirty="0" smtClean="0">
                <a:solidFill>
                  <a:schemeClr val="bg1"/>
                </a:solidFill>
                <a:cs typeface="+mn-ea"/>
                <a:sym typeface="+mn-lt"/>
              </a:rPr>
              <a:t> </a:t>
            </a:r>
            <a:r>
              <a:rPr lang="zh-CN" altLang="en-US" sz="1400" dirty="0" smtClean="0">
                <a:solidFill>
                  <a:schemeClr val="bg1"/>
                </a:solidFill>
                <a:cs typeface="+mn-ea"/>
                <a:sym typeface="+mn-lt"/>
              </a:rPr>
              <a:t>组联处</a:t>
            </a:r>
            <a:endParaRPr lang="zh-CN" altLang="en-US" sz="14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Circle"/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/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/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/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 animBg="1"/>
      <p:bldP spid="7" grpId="0" animBg="1"/>
      <p:bldP spid="8" grpId="0" animBg="1"/>
      <p:bldP spid="9" grpId="0" animBg="1"/>
      <p:bldP spid="2" grpId="0"/>
      <p:bldP spid="5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文件</a:t>
              </a:r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要求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" name="Rounded Rectangle 14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785743" y="1524793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2461260" y="1524635"/>
            <a:ext cx="787781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《中国残联关于扎实推进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高效办成一件事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进一步做好残疾人服务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的通知》要求，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月底前，县级及以上残联线下服务窗口纳入本地政务服务一体化管理、提供规范服务，升级政务平台，上线残疾人服务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功能模块，确保线上线下实质性运行。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月底前，线上线下各项举措落地见效。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Rounded Rectangle 14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785743" y="3538378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p>
            <a:pPr algn="ctr">
              <a:lnSpc>
                <a:spcPct val="120000"/>
              </a:lnSpc>
              <a:defRPr/>
            </a:pP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02</a:t>
            </a:r>
            <a:endParaRPr lang="en-US" altLang="zh-CN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TextBox 6"/>
          <p:cNvSpPr txBox="1"/>
          <p:nvPr>
            <p:custDataLst>
              <p:tags r:id="rId4"/>
            </p:custDataLst>
          </p:nvPr>
        </p:nvSpPr>
        <p:spPr>
          <a:xfrm>
            <a:off x="2461260" y="3538220"/>
            <a:ext cx="78778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《湖北省聚力提升行政效能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深化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高效办成一件事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改革的实施方案》要求，深入推进关联事项集成办。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2024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月底前，按照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确定主题、地方试点、省级定标、全省推广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的路径，实现残疾人服务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全省落地。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4" grpId="0"/>
      <p:bldP spid="28" grpId="0" bldLvl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</a:t>
              </a:r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进展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Rounded Rectangle 1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787731" y="4258969"/>
            <a:ext cx="533230" cy="53323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03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14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787648" y="1952783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ounded Rectangle 2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787396" y="3105783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02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4"/>
            </p:custDataLst>
          </p:nvPr>
        </p:nvSpPr>
        <p:spPr>
          <a:xfrm>
            <a:off x="2442210" y="1894205"/>
            <a:ext cx="8175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省残联、民政厅、人社厅联合印发</a:t>
            </a:r>
            <a:r>
              <a:rPr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《湖北省残疾人服务“一件事”推进工作方案》（鄂残联发〔2024〕15号）、《湖北省残疾人服务“一件事”流程再造方案（试行）》（鄂残联发〔2024〕18号）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6"/>
          <p:cNvSpPr txBox="1"/>
          <p:nvPr>
            <p:custDataLst>
              <p:tags r:id="rId5"/>
            </p:custDataLst>
          </p:nvPr>
        </p:nvSpPr>
        <p:spPr>
          <a:xfrm>
            <a:off x="2442845" y="3105785"/>
            <a:ext cx="8174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省政务服务平台完成残疾人服务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系统模块上线，系统内更新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了残疾人服务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申请流程、申请材料、办事指南等内容。各地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已完成测试办件流转情况。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6"/>
          <p:cNvSpPr txBox="1"/>
          <p:nvPr>
            <p:custDataLst>
              <p:tags r:id="rId6"/>
            </p:custDataLst>
          </p:nvPr>
        </p:nvSpPr>
        <p:spPr>
          <a:xfrm>
            <a:off x="2442845" y="4332605"/>
            <a:ext cx="81749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省数据局正在与中国残联进行系统对接，预计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月底前完成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接口对接。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  <p:bldP spid="14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1"/>
          <p:nvPr/>
        </p:nvSpPr>
        <p:spPr bwMode="auto">
          <a:xfrm>
            <a:off x="5858950" y="2358380"/>
            <a:ext cx="4000773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业务培训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9" grpId="0"/>
      <p:bldP spid="17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</p:blipFill>
        <p:spPr>
          <a:xfrm>
            <a:off x="2876550" y="1430020"/>
            <a:ext cx="6438900" cy="4667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7425" y="-2286325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038860"/>
            <a:ext cx="94170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1.残疾人证新办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流程图: 可选过程 1"/>
          <p:cNvSpPr/>
          <p:nvPr/>
        </p:nvSpPr>
        <p:spPr>
          <a:xfrm>
            <a:off x="19951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县（区）工作人员审核</a:t>
            </a:r>
            <a:r>
              <a:rPr lang="zh-CN" altLang="en-US"/>
              <a:t>通过</a:t>
            </a:r>
            <a:endParaRPr lang="zh-CN" altLang="en-US"/>
          </a:p>
        </p:txBody>
      </p:sp>
      <p:sp>
        <p:nvSpPr>
          <p:cNvPr id="3" name="下箭头 2"/>
          <p:cNvSpPr/>
          <p:nvPr/>
        </p:nvSpPr>
        <p:spPr>
          <a:xfrm>
            <a:off x="34423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55414" y="-2159325"/>
            <a:ext cx="12111945" cy="11449031"/>
            <a:chOff x="4152214" y="-2304740"/>
            <a:chExt cx="12111945" cy="11449031"/>
          </a:xfrm>
        </p:grpSpPr>
        <p:sp>
          <p:nvSpPr>
            <p:cNvPr id="5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流程图: 可选过程 9"/>
          <p:cNvSpPr/>
          <p:nvPr/>
        </p:nvSpPr>
        <p:spPr>
          <a:xfrm>
            <a:off x="19951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乡镇（街道）工作人员查看办件，进行初审、</a:t>
            </a:r>
            <a:r>
              <a:rPr lang="zh-CN" altLang="en-US"/>
              <a:t>受理</a:t>
            </a:r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34423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19951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申请人发出</a:t>
            </a:r>
            <a:r>
              <a:rPr lang="zh-CN" altLang="en-US"/>
              <a:t>申请</a:t>
            </a:r>
            <a:endParaRPr lang="zh-CN" altLang="en-US"/>
          </a:p>
        </p:txBody>
      </p:sp>
      <p:sp>
        <p:nvSpPr>
          <p:cNvPr id="17" name="流程图: 可选过程 16"/>
          <p:cNvSpPr/>
          <p:nvPr/>
        </p:nvSpPr>
        <p:spPr>
          <a:xfrm>
            <a:off x="64147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反馈办结信息</a:t>
            </a:r>
            <a:endParaRPr lang="zh-CN" altLang="en-US"/>
          </a:p>
        </p:txBody>
      </p:sp>
      <p:sp>
        <p:nvSpPr>
          <p:cNvPr id="18" name="下箭头 17"/>
          <p:cNvSpPr/>
          <p:nvPr/>
        </p:nvSpPr>
        <p:spPr>
          <a:xfrm>
            <a:off x="78619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流程图: 可选过程 18"/>
          <p:cNvSpPr/>
          <p:nvPr/>
        </p:nvSpPr>
        <p:spPr>
          <a:xfrm>
            <a:off x="64147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县（区）工作人员获取评定结果，制证</a:t>
            </a:r>
            <a:r>
              <a:rPr lang="zh-CN" altLang="en-US"/>
              <a:t>发证</a:t>
            </a:r>
            <a:endParaRPr lang="zh-CN" altLang="en-US"/>
          </a:p>
        </p:txBody>
      </p:sp>
      <p:sp>
        <p:nvSpPr>
          <p:cNvPr id="20" name="下箭头 19"/>
          <p:cNvSpPr/>
          <p:nvPr/>
        </p:nvSpPr>
        <p:spPr>
          <a:xfrm>
            <a:off x="78619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流程图: 可选过程 20"/>
          <p:cNvSpPr/>
          <p:nvPr/>
        </p:nvSpPr>
        <p:spPr>
          <a:xfrm>
            <a:off x="64147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申请人前往医院</a:t>
            </a:r>
            <a:r>
              <a:rPr lang="zh-CN" altLang="en-US"/>
              <a:t>评定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536700"/>
            <a:ext cx="94170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1.残疾人证新办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（1）申请人通过湖北省政务服务网发起“一件事”申请，提交相关材料；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（2）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乡镇（街道）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完成受理后，推送至县（市、区）残联；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（3）业务经办人员1个工作日内核验信息，申请人携带资料前往评定医院，完成评定，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评定结果由医院与残联直接对接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，评定结果公示5个工作日后，县（市、区）残联在收到材料5个工作日内完成审核，批准制证，发放残疾人证，存档相关材料；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（4）残联部门将办理结果反馈至省一体化政务服务平台；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（5）省一体化政务服务平台统一提供办理进度、办理结果的相关信息，提供实时在线一体查询各部门办理进度及办理结果，供申请人或相关部门查询，实现一体反馈。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7425" y="-2286325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038860"/>
            <a:ext cx="94170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.残疾人证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换领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流程图: 可选过程 1"/>
          <p:cNvSpPr/>
          <p:nvPr>
            <p:custDataLst>
              <p:tags r:id="rId3"/>
            </p:custDataLst>
          </p:nvPr>
        </p:nvSpPr>
        <p:spPr>
          <a:xfrm>
            <a:off x="19951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县（区）工作人员审核，确定是否需要重新</a:t>
            </a:r>
            <a:r>
              <a:rPr lang="zh-CN" altLang="en-US"/>
              <a:t>评定</a:t>
            </a:r>
            <a:endParaRPr lang="zh-CN" altLang="en-US"/>
          </a:p>
        </p:txBody>
      </p:sp>
      <p:sp>
        <p:nvSpPr>
          <p:cNvPr id="3" name="下箭头 2"/>
          <p:cNvSpPr/>
          <p:nvPr>
            <p:custDataLst>
              <p:tags r:id="rId4"/>
            </p:custDataLst>
          </p:nvPr>
        </p:nvSpPr>
        <p:spPr>
          <a:xfrm>
            <a:off x="34423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55414" y="-2159325"/>
            <a:ext cx="12111945" cy="11449031"/>
            <a:chOff x="4152214" y="-2304740"/>
            <a:chExt cx="12111945" cy="11449031"/>
          </a:xfrm>
        </p:grpSpPr>
        <p:sp>
          <p:nvSpPr>
            <p:cNvPr id="5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流程图: 可选过程 9"/>
          <p:cNvSpPr/>
          <p:nvPr>
            <p:custDataLst>
              <p:tags r:id="rId5"/>
            </p:custDataLst>
          </p:nvPr>
        </p:nvSpPr>
        <p:spPr>
          <a:xfrm>
            <a:off x="19951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乡镇（街道）工作人员查看办件，进行初审</a:t>
            </a:r>
            <a:r>
              <a:rPr lang="zh-CN" altLang="en-US">
                <a:sym typeface="+mn-ea"/>
              </a:rPr>
              <a:t>、受理</a:t>
            </a:r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6"/>
            </p:custDataLst>
          </p:nvPr>
        </p:nvSpPr>
        <p:spPr>
          <a:xfrm>
            <a:off x="34423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19951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申请人发出</a:t>
            </a:r>
            <a:r>
              <a:rPr lang="zh-CN" altLang="en-US"/>
              <a:t>申请</a:t>
            </a:r>
            <a:endParaRPr lang="zh-CN" altLang="en-US"/>
          </a:p>
        </p:txBody>
      </p:sp>
      <p:sp>
        <p:nvSpPr>
          <p:cNvPr id="17" name="流程图: 可选过程 16"/>
          <p:cNvSpPr/>
          <p:nvPr>
            <p:custDataLst>
              <p:tags r:id="rId7"/>
            </p:custDataLst>
          </p:nvPr>
        </p:nvSpPr>
        <p:spPr>
          <a:xfrm>
            <a:off x="64147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反馈办结信息</a:t>
            </a:r>
            <a:endParaRPr lang="zh-CN" altLang="en-US"/>
          </a:p>
        </p:txBody>
      </p:sp>
      <p:sp>
        <p:nvSpPr>
          <p:cNvPr id="18" name="下箭头 17"/>
          <p:cNvSpPr/>
          <p:nvPr>
            <p:custDataLst>
              <p:tags r:id="rId8"/>
            </p:custDataLst>
          </p:nvPr>
        </p:nvSpPr>
        <p:spPr>
          <a:xfrm>
            <a:off x="78619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流程图: 可选过程 18"/>
          <p:cNvSpPr/>
          <p:nvPr>
            <p:custDataLst>
              <p:tags r:id="rId9"/>
            </p:custDataLst>
          </p:nvPr>
        </p:nvSpPr>
        <p:spPr>
          <a:xfrm>
            <a:off x="64147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县（区）工作人员获取评定结果，制证发证</a:t>
            </a:r>
            <a:endParaRPr lang="zh-CN" altLang="en-US"/>
          </a:p>
        </p:txBody>
      </p:sp>
      <p:sp>
        <p:nvSpPr>
          <p:cNvPr id="20" name="下箭头 19"/>
          <p:cNvSpPr/>
          <p:nvPr>
            <p:custDataLst>
              <p:tags r:id="rId10"/>
            </p:custDataLst>
          </p:nvPr>
        </p:nvSpPr>
        <p:spPr>
          <a:xfrm>
            <a:off x="78619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流程图: 可选过程 20"/>
          <p:cNvSpPr/>
          <p:nvPr/>
        </p:nvSpPr>
        <p:spPr>
          <a:xfrm>
            <a:off x="64147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申请人前往医院</a:t>
            </a:r>
            <a:r>
              <a:rPr lang="zh-CN" altLang="en-US"/>
              <a:t>评定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536700"/>
            <a:ext cx="941705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2.残疾人证换领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（1）申请人通过湖北省政务服务网发起“一件事”申请，提交相关材料；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（2）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乡镇（街道）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完成受理后，推送至县（市、区）残联；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（3）业务经办人员核验信息，确认是否需要重新评定，如需要，申请人前往评定医院，完成评定，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评定结果由医院与残联直接对接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，评定结果公示5个工作日后制证，申请人可选择邮寄、代取或自取方式取得残疾人证，同时用相应方式交回原证；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（4）残联部门将办理结果反馈至省一体化政务服务平台；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（5）省一体化政务服务平台统一提供办理进度、办理结果的相关信息，提供实时在线一体查询各部门办理进度及办理结果，供申请人或相关部门查询，实现一体反馈。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7425" y="-2286325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038860"/>
            <a:ext cx="94170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３.残疾人证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迁移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流程图: 可选过程 1"/>
          <p:cNvSpPr/>
          <p:nvPr>
            <p:custDataLst>
              <p:tags r:id="rId3"/>
            </p:custDataLst>
          </p:nvPr>
        </p:nvSpPr>
        <p:spPr>
          <a:xfrm>
            <a:off x="19951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迁入地县（区）工作人员审核</a:t>
            </a:r>
            <a:endParaRPr lang="zh-CN" altLang="en-US"/>
          </a:p>
        </p:txBody>
      </p:sp>
      <p:sp>
        <p:nvSpPr>
          <p:cNvPr id="3" name="下箭头 2"/>
          <p:cNvSpPr/>
          <p:nvPr>
            <p:custDataLst>
              <p:tags r:id="rId4"/>
            </p:custDataLst>
          </p:nvPr>
        </p:nvSpPr>
        <p:spPr>
          <a:xfrm>
            <a:off x="34423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55414" y="-2159325"/>
            <a:ext cx="12111945" cy="11449031"/>
            <a:chOff x="4152214" y="-2304740"/>
            <a:chExt cx="12111945" cy="11449031"/>
          </a:xfrm>
        </p:grpSpPr>
        <p:sp>
          <p:nvSpPr>
            <p:cNvPr id="5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流程图: 可选过程 9"/>
          <p:cNvSpPr/>
          <p:nvPr>
            <p:custDataLst>
              <p:tags r:id="rId5"/>
            </p:custDataLst>
          </p:nvPr>
        </p:nvSpPr>
        <p:spPr>
          <a:xfrm>
            <a:off x="19951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乡镇（街道）工作人员查看办件，进行初审</a:t>
            </a:r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6"/>
            </p:custDataLst>
          </p:nvPr>
        </p:nvSpPr>
        <p:spPr>
          <a:xfrm>
            <a:off x="34423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19951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申请人发出</a:t>
            </a:r>
            <a:r>
              <a:rPr lang="zh-CN" altLang="en-US"/>
              <a:t>申请</a:t>
            </a:r>
            <a:endParaRPr lang="zh-CN" altLang="en-US"/>
          </a:p>
        </p:txBody>
      </p:sp>
      <p:sp>
        <p:nvSpPr>
          <p:cNvPr id="17" name="流程图: 可选过程 16"/>
          <p:cNvSpPr/>
          <p:nvPr>
            <p:custDataLst>
              <p:tags r:id="rId7"/>
            </p:custDataLst>
          </p:nvPr>
        </p:nvSpPr>
        <p:spPr>
          <a:xfrm>
            <a:off x="6414770" y="4174490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反馈办结信息</a:t>
            </a:r>
            <a:endParaRPr lang="zh-CN" altLang="en-US"/>
          </a:p>
        </p:txBody>
      </p:sp>
      <p:sp>
        <p:nvSpPr>
          <p:cNvPr id="19" name="流程图: 可选过程 18"/>
          <p:cNvSpPr/>
          <p:nvPr>
            <p:custDataLst>
              <p:tags r:id="rId8"/>
            </p:custDataLst>
          </p:nvPr>
        </p:nvSpPr>
        <p:spPr>
          <a:xfrm>
            <a:off x="6414770" y="2588260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完成迁入工作，发放新</a:t>
            </a:r>
            <a:r>
              <a:rPr lang="zh-CN" altLang="en-US"/>
              <a:t>残疾人证</a:t>
            </a:r>
            <a:endParaRPr lang="zh-CN" altLang="en-US"/>
          </a:p>
        </p:txBody>
      </p:sp>
      <p:sp>
        <p:nvSpPr>
          <p:cNvPr id="20" name="下箭头 19"/>
          <p:cNvSpPr/>
          <p:nvPr>
            <p:custDataLst>
              <p:tags r:id="rId9"/>
            </p:custDataLst>
          </p:nvPr>
        </p:nvSpPr>
        <p:spPr>
          <a:xfrm>
            <a:off x="7861935" y="383794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536700"/>
            <a:ext cx="94170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3.残疾人证迁移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（1）申请人通过湖北省政务服务网发起“一件事”申请，提交相关材料；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（2）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乡镇（街道）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完成受理后，推送至迁入地县（市、区）残联；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（3）迁入地残联业务经办人员核验信息，核实落户情况，登记入档，备注迁移日期，完成迁入工作，发放新残疾人证；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（4）残联部门将办理结果反馈至省一体化政务服务平台；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（5）省一体化政务服务平台统一提供办理进度、办理结果的相关信息，提供实时在线一体查询各部门办理进度及办理结果，供申请人或相关部门查询，实现一体反馈。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/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Circle"/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-712219" y="1041314"/>
            <a:ext cx="4775374" cy="477537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Circle"/>
          <p:cNvSpPr/>
          <p:nvPr/>
        </p:nvSpPr>
        <p:spPr>
          <a:xfrm>
            <a:off x="-1206550" y="546981"/>
            <a:ext cx="5764036" cy="5764036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3431776" y="1124969"/>
            <a:ext cx="490913" cy="49091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s_1"/>
          <p:cNvSpPr txBox="1"/>
          <p:nvPr>
            <p:custDataLst>
              <p:tags r:id="rId1"/>
            </p:custDataLst>
          </p:nvPr>
        </p:nvSpPr>
        <p:spPr>
          <a:xfrm rot="16200000">
            <a:off x="2118834" y="1472484"/>
            <a:ext cx="923330" cy="285166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MH_Others_2"/>
          <p:cNvSpPr txBox="1"/>
          <p:nvPr>
            <p:custDataLst>
              <p:tags r:id="rId2"/>
            </p:custDataLst>
          </p:nvPr>
        </p:nvSpPr>
        <p:spPr>
          <a:xfrm>
            <a:off x="1204694" y="3480457"/>
            <a:ext cx="329911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7454569" y="1214748"/>
            <a:ext cx="20756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基本情况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9" name="TextBox 6"/>
          <p:cNvSpPr txBox="1"/>
          <p:nvPr>
            <p:custDataLst>
              <p:tags r:id="rId4"/>
            </p:custDataLst>
          </p:nvPr>
        </p:nvSpPr>
        <p:spPr>
          <a:xfrm>
            <a:off x="7454569" y="2436199"/>
            <a:ext cx="20756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业务流程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1" name="TextBox 6"/>
          <p:cNvSpPr txBox="1"/>
          <p:nvPr>
            <p:custDataLst>
              <p:tags r:id="rId5"/>
            </p:custDataLst>
          </p:nvPr>
        </p:nvSpPr>
        <p:spPr>
          <a:xfrm>
            <a:off x="7454569" y="3717079"/>
            <a:ext cx="207565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accent2"/>
                </a:solidFill>
                <a:cs typeface="+mn-ea"/>
                <a:sym typeface="+mn-lt"/>
              </a:rPr>
              <a:t>下一步工作</a:t>
            </a:r>
            <a:endParaRPr lang="zh-CN" altLang="en-US" sz="2800" b="1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13" name="PA-文本框 4"/>
          <p:cNvSpPr txBox="1"/>
          <p:nvPr>
            <p:custDataLst>
              <p:tags r:id="rId6"/>
            </p:custDataLst>
          </p:nvPr>
        </p:nvSpPr>
        <p:spPr>
          <a:xfrm>
            <a:off x="5980068" y="956212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4"/>
          <p:cNvSpPr txBox="1"/>
          <p:nvPr>
            <p:custDataLst>
              <p:tags r:id="rId7"/>
            </p:custDataLst>
          </p:nvPr>
        </p:nvSpPr>
        <p:spPr>
          <a:xfrm>
            <a:off x="5980068" y="2250997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4"/>
          <p:cNvSpPr txBox="1"/>
          <p:nvPr>
            <p:custDataLst>
              <p:tags r:id="rId8"/>
            </p:custDataLst>
          </p:nvPr>
        </p:nvSpPr>
        <p:spPr>
          <a:xfrm>
            <a:off x="5980068" y="3508983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9" grpId="0" animBg="1"/>
      <p:bldP spid="20" grpId="0" animBg="1"/>
      <p:bldP spid="21" grpId="0" animBg="1"/>
      <p:bldP spid="5" grpId="0"/>
      <p:bldP spid="6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7425" y="-2286325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1643912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038860"/>
            <a:ext cx="94170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.残疾人证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挂失补办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流程图: 可选过程 1"/>
          <p:cNvSpPr/>
          <p:nvPr>
            <p:custDataLst>
              <p:tags r:id="rId3"/>
            </p:custDataLst>
          </p:nvPr>
        </p:nvSpPr>
        <p:spPr>
          <a:xfrm>
            <a:off x="19951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县（区）工作人员审核，发布</a:t>
            </a:r>
            <a:r>
              <a:rPr lang="zh-CN" altLang="en-US"/>
              <a:t>遗失声明</a:t>
            </a:r>
            <a:endParaRPr lang="zh-CN" altLang="en-US"/>
          </a:p>
        </p:txBody>
      </p:sp>
      <p:sp>
        <p:nvSpPr>
          <p:cNvPr id="3" name="下箭头 2"/>
          <p:cNvSpPr/>
          <p:nvPr>
            <p:custDataLst>
              <p:tags r:id="rId4"/>
            </p:custDataLst>
          </p:nvPr>
        </p:nvSpPr>
        <p:spPr>
          <a:xfrm>
            <a:off x="34423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55414" y="-2159325"/>
            <a:ext cx="12111945" cy="11449031"/>
            <a:chOff x="4152214" y="-2304740"/>
            <a:chExt cx="12111945" cy="11449031"/>
          </a:xfrm>
        </p:grpSpPr>
        <p:sp>
          <p:nvSpPr>
            <p:cNvPr id="5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流程图: 可选过程 9"/>
          <p:cNvSpPr/>
          <p:nvPr>
            <p:custDataLst>
              <p:tags r:id="rId5"/>
            </p:custDataLst>
          </p:nvPr>
        </p:nvSpPr>
        <p:spPr>
          <a:xfrm>
            <a:off x="19951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乡镇（街道）工作人员查看办件，进行初审</a:t>
            </a:r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6"/>
            </p:custDataLst>
          </p:nvPr>
        </p:nvSpPr>
        <p:spPr>
          <a:xfrm>
            <a:off x="34423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19951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申请人发出</a:t>
            </a:r>
            <a:r>
              <a:rPr lang="zh-CN" altLang="en-US"/>
              <a:t>申请</a:t>
            </a:r>
            <a:endParaRPr lang="zh-CN" altLang="en-US"/>
          </a:p>
        </p:txBody>
      </p:sp>
      <p:sp>
        <p:nvSpPr>
          <p:cNvPr id="17" name="流程图: 可选过程 16"/>
          <p:cNvSpPr/>
          <p:nvPr>
            <p:custDataLst>
              <p:tags r:id="rId7"/>
            </p:custDataLst>
          </p:nvPr>
        </p:nvSpPr>
        <p:spPr>
          <a:xfrm>
            <a:off x="6414770" y="4174490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反馈办结信息</a:t>
            </a:r>
            <a:endParaRPr lang="zh-CN" altLang="en-US"/>
          </a:p>
        </p:txBody>
      </p:sp>
      <p:sp>
        <p:nvSpPr>
          <p:cNvPr id="19" name="流程图: 可选过程 18"/>
          <p:cNvSpPr/>
          <p:nvPr>
            <p:custDataLst>
              <p:tags r:id="rId8"/>
            </p:custDataLst>
          </p:nvPr>
        </p:nvSpPr>
        <p:spPr>
          <a:xfrm>
            <a:off x="6414770" y="2588260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为残疾人补发</a:t>
            </a:r>
            <a:r>
              <a:rPr lang="zh-CN" altLang="en-US"/>
              <a:t>证件</a:t>
            </a:r>
            <a:endParaRPr lang="zh-CN" altLang="en-US"/>
          </a:p>
        </p:txBody>
      </p:sp>
      <p:sp>
        <p:nvSpPr>
          <p:cNvPr id="20" name="下箭头 19"/>
          <p:cNvSpPr/>
          <p:nvPr>
            <p:custDataLst>
              <p:tags r:id="rId9"/>
            </p:custDataLst>
          </p:nvPr>
        </p:nvSpPr>
        <p:spPr>
          <a:xfrm>
            <a:off x="7861935" y="383794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536700"/>
            <a:ext cx="94170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4.残疾人证挂失补办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（1）申请人通过湖北省政务服务网发起“一件事”申请，提交遗失声明；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（2）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乡镇（街道）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完成受理后，推送至县（市、区）残联；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（3）业务经办人员核验信息，自收到遗失声明次日，在公共媒体发布遗失声明5个工作日后，为残疾人补发证件；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（4）残联部门将办理结果反馈至省一体化政务服务平台；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（5）省一体化政务服务平台统一提供办理进度、办理结果的相关信息，提供实时在线一体查询各部门办理进度及办理结果，供申请人或相关部门查询，实现一体反馈。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7425" y="-2286325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1643912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038860"/>
            <a:ext cx="94170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.残疾人证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注销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流程图: 可选过程 1"/>
          <p:cNvSpPr/>
          <p:nvPr>
            <p:custDataLst>
              <p:tags r:id="rId3"/>
            </p:custDataLst>
          </p:nvPr>
        </p:nvSpPr>
        <p:spPr>
          <a:xfrm>
            <a:off x="19951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县（区）工作人员审核</a:t>
            </a:r>
            <a:endParaRPr lang="zh-CN" altLang="en-US"/>
          </a:p>
        </p:txBody>
      </p:sp>
      <p:sp>
        <p:nvSpPr>
          <p:cNvPr id="3" name="下箭头 2"/>
          <p:cNvSpPr/>
          <p:nvPr>
            <p:custDataLst>
              <p:tags r:id="rId4"/>
            </p:custDataLst>
          </p:nvPr>
        </p:nvSpPr>
        <p:spPr>
          <a:xfrm>
            <a:off x="34423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55414" y="-2159325"/>
            <a:ext cx="12111945" cy="11449031"/>
            <a:chOff x="4152214" y="-2304740"/>
            <a:chExt cx="12111945" cy="11449031"/>
          </a:xfrm>
        </p:grpSpPr>
        <p:sp>
          <p:nvSpPr>
            <p:cNvPr id="5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流程图: 可选过程 9"/>
          <p:cNvSpPr/>
          <p:nvPr>
            <p:custDataLst>
              <p:tags r:id="rId5"/>
            </p:custDataLst>
          </p:nvPr>
        </p:nvSpPr>
        <p:spPr>
          <a:xfrm>
            <a:off x="19951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乡镇（街道）工作人员查看办件，进行初审</a:t>
            </a:r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6"/>
            </p:custDataLst>
          </p:nvPr>
        </p:nvSpPr>
        <p:spPr>
          <a:xfrm>
            <a:off x="34423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19951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申请人发出</a:t>
            </a:r>
            <a:r>
              <a:rPr lang="zh-CN" altLang="en-US"/>
              <a:t>申请</a:t>
            </a:r>
            <a:endParaRPr lang="zh-CN" altLang="en-US"/>
          </a:p>
        </p:txBody>
      </p:sp>
      <p:sp>
        <p:nvSpPr>
          <p:cNvPr id="17" name="流程图: 可选过程 16"/>
          <p:cNvSpPr/>
          <p:nvPr>
            <p:custDataLst>
              <p:tags r:id="rId7"/>
            </p:custDataLst>
          </p:nvPr>
        </p:nvSpPr>
        <p:spPr>
          <a:xfrm>
            <a:off x="6414770" y="4174490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反馈办结信息</a:t>
            </a:r>
            <a:endParaRPr lang="zh-CN" altLang="en-US"/>
          </a:p>
        </p:txBody>
      </p:sp>
      <p:sp>
        <p:nvSpPr>
          <p:cNvPr id="19" name="流程图: 可选过程 18"/>
          <p:cNvSpPr/>
          <p:nvPr>
            <p:custDataLst>
              <p:tags r:id="rId8"/>
            </p:custDataLst>
          </p:nvPr>
        </p:nvSpPr>
        <p:spPr>
          <a:xfrm>
            <a:off x="6414770" y="2588260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完成残疾人证</a:t>
            </a:r>
            <a:r>
              <a:rPr lang="zh-CN" altLang="en-US"/>
              <a:t>注销</a:t>
            </a:r>
            <a:endParaRPr lang="zh-CN" altLang="en-US"/>
          </a:p>
        </p:txBody>
      </p:sp>
      <p:sp>
        <p:nvSpPr>
          <p:cNvPr id="20" name="下箭头 19"/>
          <p:cNvSpPr/>
          <p:nvPr>
            <p:custDataLst>
              <p:tags r:id="rId9"/>
            </p:custDataLst>
          </p:nvPr>
        </p:nvSpPr>
        <p:spPr>
          <a:xfrm>
            <a:off x="7861935" y="383794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536700"/>
            <a:ext cx="941705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5.残疾人证注销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（1）申请人通过湖北省政务服务网发起“一件事”申请；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（2）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乡镇（街道）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完成受理后，推送至县（市、区）残联；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（3）业务经办人员核验信息，对符合办理条件的申请完成残疾人证注销；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（4）残联部门将办理结果反馈至省一体化政务服务平台；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（5）省一体化政务服务平台统一提供办理进度、办理结果的相关信息，提供实时在线一体查询各部门办理进度及办理结果，供申请人或相关部门查询，实现一体反馈。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（6）对于死亡而未申请注销的情况，残联与公安、民政、卫生健康部门定期进行数据比对，自动注销。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7425" y="-2286325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939800" y="1038860"/>
            <a:ext cx="941705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.残疾人证类别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等级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变更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流程图: 可选过程 1"/>
          <p:cNvSpPr/>
          <p:nvPr>
            <p:custDataLst>
              <p:tags r:id="rId3"/>
            </p:custDataLst>
          </p:nvPr>
        </p:nvSpPr>
        <p:spPr>
          <a:xfrm>
            <a:off x="19951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县（区）工作人员审核</a:t>
            </a:r>
            <a:endParaRPr lang="zh-CN" altLang="en-US"/>
          </a:p>
        </p:txBody>
      </p:sp>
      <p:sp>
        <p:nvSpPr>
          <p:cNvPr id="3" name="下箭头 2"/>
          <p:cNvSpPr/>
          <p:nvPr>
            <p:custDataLst>
              <p:tags r:id="rId4"/>
            </p:custDataLst>
          </p:nvPr>
        </p:nvSpPr>
        <p:spPr>
          <a:xfrm>
            <a:off x="34423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355414" y="-2159325"/>
            <a:ext cx="12111945" cy="11449031"/>
            <a:chOff x="4152214" y="-2304740"/>
            <a:chExt cx="12111945" cy="11449031"/>
          </a:xfrm>
        </p:grpSpPr>
        <p:sp>
          <p:nvSpPr>
            <p:cNvPr id="5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" name="流程图: 可选过程 9"/>
          <p:cNvSpPr/>
          <p:nvPr>
            <p:custDataLst>
              <p:tags r:id="rId5"/>
            </p:custDataLst>
          </p:nvPr>
        </p:nvSpPr>
        <p:spPr>
          <a:xfrm>
            <a:off x="19951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乡镇（街道）工作人员查看办件，进行初审</a:t>
            </a:r>
            <a:endParaRPr lang="zh-CN" altLang="en-US"/>
          </a:p>
        </p:txBody>
      </p:sp>
      <p:sp>
        <p:nvSpPr>
          <p:cNvPr id="11" name="下箭头 10"/>
          <p:cNvSpPr/>
          <p:nvPr>
            <p:custDataLst>
              <p:tags r:id="rId6"/>
            </p:custDataLst>
          </p:nvPr>
        </p:nvSpPr>
        <p:spPr>
          <a:xfrm>
            <a:off x="34423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流程图: 可选过程 11"/>
          <p:cNvSpPr/>
          <p:nvPr/>
        </p:nvSpPr>
        <p:spPr>
          <a:xfrm>
            <a:off x="19951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申请人发出</a:t>
            </a:r>
            <a:r>
              <a:rPr lang="zh-CN" altLang="en-US"/>
              <a:t>申请</a:t>
            </a:r>
            <a:endParaRPr lang="zh-CN" altLang="en-US"/>
          </a:p>
        </p:txBody>
      </p:sp>
      <p:sp>
        <p:nvSpPr>
          <p:cNvPr id="17" name="流程图: 可选过程 16"/>
          <p:cNvSpPr/>
          <p:nvPr>
            <p:custDataLst>
              <p:tags r:id="rId7"/>
            </p:custDataLst>
          </p:nvPr>
        </p:nvSpPr>
        <p:spPr>
          <a:xfrm>
            <a:off x="6414770" y="496760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>
                <a:sym typeface="+mn-ea"/>
              </a:rPr>
              <a:t>反馈办结信息</a:t>
            </a:r>
            <a:endParaRPr lang="zh-CN" altLang="en-US"/>
          </a:p>
        </p:txBody>
      </p:sp>
      <p:sp>
        <p:nvSpPr>
          <p:cNvPr id="18" name="下箭头 17"/>
          <p:cNvSpPr/>
          <p:nvPr>
            <p:custDataLst>
              <p:tags r:id="rId8"/>
            </p:custDataLst>
          </p:nvPr>
        </p:nvSpPr>
        <p:spPr>
          <a:xfrm>
            <a:off x="7861935" y="3049270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流程图: 可选过程 18"/>
          <p:cNvSpPr/>
          <p:nvPr>
            <p:custDataLst>
              <p:tags r:id="rId9"/>
            </p:custDataLst>
          </p:nvPr>
        </p:nvSpPr>
        <p:spPr>
          <a:xfrm>
            <a:off x="6414770" y="338137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县（区）工作人员获取评定结果，制证发证</a:t>
            </a:r>
            <a:endParaRPr lang="zh-CN" altLang="en-US"/>
          </a:p>
        </p:txBody>
      </p:sp>
      <p:sp>
        <p:nvSpPr>
          <p:cNvPr id="20" name="下箭头 19"/>
          <p:cNvSpPr/>
          <p:nvPr>
            <p:custDataLst>
              <p:tags r:id="rId10"/>
            </p:custDataLst>
          </p:nvPr>
        </p:nvSpPr>
        <p:spPr>
          <a:xfrm>
            <a:off x="7861935" y="4631055"/>
            <a:ext cx="485775" cy="32766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流程图: 可选过程 20"/>
          <p:cNvSpPr/>
          <p:nvPr/>
        </p:nvSpPr>
        <p:spPr>
          <a:xfrm>
            <a:off x="6414770" y="1795145"/>
            <a:ext cx="3379470" cy="1249680"/>
          </a:xfrm>
          <a:prstGeom prst="flowChartAlternateProcess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zh-CN" altLang="en-US"/>
              <a:t>申请人前往医院</a:t>
            </a:r>
            <a:r>
              <a:rPr lang="zh-CN" altLang="en-US"/>
              <a:t>评定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1536700"/>
            <a:ext cx="941705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6.残疾人证类别/等级变更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（1）申请人通过湖北省政务服务网发起“一件事”申请；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（2）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乡镇（街道）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完成受理后，推送至县（市、区）残联；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（3）业务经办人员核验信息，残疾人前往评定医院重新完成评定，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评定结果由医院与残联直接对接</a:t>
            </a:r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，结果公示5个工作日后，县（市、区）残联在收到材料5个工作日内完成审核与批准，重新发证；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（4）残联部门将办理结果反馈至省一体化政务服务平台；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（5）省一体化政务服务平台统一提供办理进度、办理结果的相关信息，提供实时在线一体查询各部门办理进度及办理结果，供申请人或相关部门查询，实现一体反馈。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残疾人服务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“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一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件事</a:t>
              </a:r>
              <a:r>
                <a:rPr lang="en-US" altLang="zh-CN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”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0" name="PA-文本框 6"/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2"/>
            </p:custDataLst>
          </p:nvPr>
        </p:nvSpPr>
        <p:spPr>
          <a:xfrm>
            <a:off x="1384935" y="2054860"/>
            <a:ext cx="94170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8.残疾人就业帮扶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（1）线上：设立残疾人就业帮扶专区展示就业帮扶相关政策、指南、流程渠道等内容；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（2）线下：组织开展残疾人就业帮扶相关政策宣传、就业技能培训、举办专场招聘活动等措施。</a:t>
            </a:r>
            <a:endParaRPr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" y="1674495"/>
            <a:ext cx="6870065" cy="390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7"/>
          <p:cNvSpPr txBox="1"/>
          <p:nvPr/>
        </p:nvSpPr>
        <p:spPr>
          <a:xfrm>
            <a:off x="8147685" y="1917700"/>
            <a:ext cx="3259455" cy="328295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第一步：打开湖北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政务服务网（zw、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fw.hubei.gov.cn），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找到注册</a:t>
            </a:r>
            <a:r>
              <a:rPr lang="zh-CN" altLang="en-US" sz="2800" dirty="0">
                <a:cs typeface="+mn-ea"/>
                <a:sym typeface="+mn-lt"/>
              </a:rPr>
              <a:t>登录。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" y="1674495"/>
            <a:ext cx="6870065" cy="390017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7"/>
          <p:cNvSpPr txBox="1"/>
          <p:nvPr/>
        </p:nvSpPr>
        <p:spPr>
          <a:xfrm>
            <a:off x="8147685" y="1917700"/>
            <a:ext cx="3259455" cy="328295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第一步：打开湖北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政务服务网（zw、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fw.hubei.gov.cn），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找到注册</a:t>
            </a:r>
            <a:r>
              <a:rPr lang="zh-CN" altLang="en-US" sz="2800" dirty="0">
                <a:cs typeface="+mn-ea"/>
                <a:sym typeface="+mn-lt"/>
              </a:rPr>
              <a:t>登录。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147685" y="2689225"/>
            <a:ext cx="3259455" cy="328295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第二步：填写个人信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息进行注册、登录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10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" y="1674495"/>
            <a:ext cx="6870065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1"/>
          <p:nvPr/>
        </p:nvSpPr>
        <p:spPr bwMode="auto">
          <a:xfrm>
            <a:off x="5858950" y="2358380"/>
            <a:ext cx="4000773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基本情况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9" grpId="0"/>
      <p:bldP spid="17" grpId="0" animBg="1"/>
      <p:bldP spid="18" grpId="0" animBg="1"/>
      <p:bldP spid="19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234680" y="1689100"/>
            <a:ext cx="3259455" cy="328295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</a:t>
            </a:r>
            <a:r>
              <a:rPr lang="zh-CN" altLang="en-US" sz="2800" dirty="0">
                <a:cs typeface="+mn-ea"/>
                <a:sym typeface="+mn-lt"/>
              </a:rPr>
              <a:t>三步：在政务网首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页选择“高效办成一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件事”专栏，并选择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残疾人服务“一件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事”专区。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1"/>
          <a:srcRect r="26603"/>
          <a:stretch>
            <a:fillRect/>
          </a:stretch>
        </p:blipFill>
        <p:spPr>
          <a:xfrm>
            <a:off x="916305" y="1536700"/>
            <a:ext cx="6869430" cy="378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234680" y="1689100"/>
            <a:ext cx="3259455" cy="3282950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</a:t>
            </a:r>
            <a:r>
              <a:rPr lang="zh-CN" altLang="en-US" sz="2800" dirty="0">
                <a:cs typeface="+mn-ea"/>
                <a:sym typeface="+mn-lt"/>
              </a:rPr>
              <a:t>三步：在政务网首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页选择“高效办成一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件事”专栏，并选择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残疾人服务“一件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事”专区。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3" name="图片 2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8385" y="1651000"/>
            <a:ext cx="6696075" cy="4019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021955" y="1368425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第四步：进入专栏后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可以查看该一件事改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革前后成效、办理流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程、办理材料、相关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政策等；如需办理，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点击“</a:t>
            </a:r>
            <a:r>
              <a:rPr lang="zh-CN" altLang="en-US" sz="2800" dirty="0">
                <a:cs typeface="+mn-ea"/>
                <a:sym typeface="+mn-lt"/>
              </a:rPr>
              <a:t>立即办理”按钮。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2" name="图片 3" descr="IMG_256"/>
          <p:cNvPicPr>
            <a:picLocks noChangeAspect="1"/>
          </p:cNvPicPr>
          <p:nvPr/>
        </p:nvPicPr>
        <p:blipFill>
          <a:blip r:embed="rId1"/>
          <a:srcRect r="15562"/>
          <a:stretch>
            <a:fillRect/>
          </a:stretch>
        </p:blipFill>
        <p:spPr>
          <a:xfrm>
            <a:off x="665480" y="1621790"/>
            <a:ext cx="7021195" cy="3740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021955" y="1368425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第四步：进入专栏后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可以查看该一件事改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革前后成效、办理流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程、办理材料、相关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政策等；如需办理，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点击“在线办理”按钮。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4" name="图片 4" descr="IMG_256"/>
          <p:cNvPicPr>
            <a:picLocks noChangeAspect="1"/>
          </p:cNvPicPr>
          <p:nvPr/>
        </p:nvPicPr>
        <p:blipFill>
          <a:blip r:embed="rId1"/>
          <a:srcRect r="19804"/>
          <a:stretch>
            <a:fillRect/>
          </a:stretch>
        </p:blipFill>
        <p:spPr>
          <a:xfrm>
            <a:off x="665480" y="1621790"/>
            <a:ext cx="7084060" cy="35699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021955" y="1368425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第五步：进入后有六个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流程。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1.查看填报须知。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5" name="图片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665" y="1368425"/>
            <a:ext cx="7147560" cy="4410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6" name="图片 6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3805" y="1506220"/>
            <a:ext cx="7216775" cy="43649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7"/>
          <p:cNvSpPr txBox="1"/>
          <p:nvPr/>
        </p:nvSpPr>
        <p:spPr>
          <a:xfrm>
            <a:off x="7861935" y="2349500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2.情形引导，选择要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办理的业务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7861935" y="2349500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3.系统自动条件预检。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7" name="图片 7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1831340"/>
            <a:ext cx="6817995" cy="3006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7861935" y="2349500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4.进行信息填报。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7" name="图片 7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5480" y="1831340"/>
            <a:ext cx="6817995" cy="30060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" y="1745615"/>
            <a:ext cx="7099300" cy="35864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060265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申请人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147685" y="2418715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5.提交相关</a:t>
            </a:r>
            <a:r>
              <a:rPr lang="zh-CN" altLang="en-US" sz="2800" dirty="0">
                <a:cs typeface="+mn-ea"/>
                <a:sym typeface="+mn-lt"/>
              </a:rPr>
              <a:t>材料。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11" name="图片 5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110" y="1603375"/>
            <a:ext cx="7180580" cy="38563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申请流程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TextBox 7"/>
          <p:cNvSpPr txBox="1"/>
          <p:nvPr/>
        </p:nvSpPr>
        <p:spPr>
          <a:xfrm>
            <a:off x="8147685" y="2418715"/>
            <a:ext cx="3687445" cy="392366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材料提交完成后点击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“生成申请表”，核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实内容后上传文件。</a:t>
            </a:r>
            <a:endParaRPr lang="zh-CN" altLang="en-US" sz="2800" dirty="0">
              <a:cs typeface="+mn-ea"/>
              <a:sym typeface="+mn-lt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申请提交成功。</a:t>
            </a:r>
            <a:endParaRPr lang="zh-CN" altLang="en-US" sz="2800" dirty="0">
              <a:cs typeface="+mn-ea"/>
              <a:sym typeface="+mn-lt"/>
            </a:endParaRPr>
          </a:p>
        </p:txBody>
      </p:sp>
      <p:pic>
        <p:nvPicPr>
          <p:cNvPr id="12" name="图片 6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1535" y="1511300"/>
            <a:ext cx="7296150" cy="383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工作背景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Rounded Rectangle 10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788366" y="3910989"/>
            <a:ext cx="533230" cy="53323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03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14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1787013" y="1726088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ounded Rectangle 1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1787951" y="4905875"/>
            <a:ext cx="534740" cy="53323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04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ounded Rectangle 23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1786761" y="2879088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02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TextBox 6"/>
          <p:cNvSpPr txBox="1"/>
          <p:nvPr>
            <p:custDataLst>
              <p:tags r:id="rId5"/>
            </p:custDataLst>
          </p:nvPr>
        </p:nvSpPr>
        <p:spPr>
          <a:xfrm>
            <a:off x="2441575" y="1667510"/>
            <a:ext cx="81756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2023年8月，李强总理在国务院第二次全体会议上强调，要大力提升行政效能，加强协同配合，围绕“高效办成一件事”合力攻坚，不断增强群众和企业的获得感。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TextBox 6"/>
          <p:cNvSpPr txBox="1"/>
          <p:nvPr>
            <p:custDataLst>
              <p:tags r:id="rId6"/>
            </p:custDataLst>
          </p:nvPr>
        </p:nvSpPr>
        <p:spPr>
          <a:xfrm>
            <a:off x="2441575" y="2685415"/>
            <a:ext cx="8174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2023年10月，李强总理在国务院第五次专题学习时强调，要顺应群众和企业对政务服务不断升级的需求，推出更多“高效办成一件事”的好做法，让群众和企业年年都能感受到实实在在的变化。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TextBox 6"/>
          <p:cNvSpPr txBox="1"/>
          <p:nvPr>
            <p:custDataLst>
              <p:tags r:id="rId7"/>
            </p:custDataLst>
          </p:nvPr>
        </p:nvSpPr>
        <p:spPr>
          <a:xfrm>
            <a:off x="2442210" y="3877945"/>
            <a:ext cx="81749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2024年1月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国务院印发 《关于进一步优化政务服务提升行政效能推动“高效办成一件事”的指导意见》，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将残疾人服务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纳入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2024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年度重点事项清单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6"/>
          <p:cNvSpPr txBox="1"/>
          <p:nvPr>
            <p:custDataLst>
              <p:tags r:id="rId8"/>
            </p:custDataLst>
          </p:nvPr>
        </p:nvSpPr>
        <p:spPr>
          <a:xfrm>
            <a:off x="2442210" y="4906010"/>
            <a:ext cx="81749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2024年政府工作报告中提到，加快数字政府建设。以推进“高效办成一件事”为牵引，提高政务服务水平。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/>
      <p:bldP spid="29" grpId="0"/>
      <p:bldP spid="30" grpId="0"/>
      <p:bldP spid="3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-1691710" y="-2304105"/>
            <a:ext cx="17955869" cy="13898115"/>
            <a:chOff x="-1691710" y="-2304105"/>
            <a:chExt cx="17955869" cy="13898115"/>
          </a:xfrm>
        </p:grpSpPr>
        <p:sp>
          <p:nvSpPr>
            <p:cNvPr id="16" name="Circle"/>
            <p:cNvSpPr/>
            <p:nvPr/>
          </p:nvSpPr>
          <p:spPr>
            <a:xfrm>
              <a:off x="4325858" y="-2304105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</a:t>
              </a:r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流程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燕尾形 1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60871" y="1932988"/>
            <a:ext cx="2163462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>
              <a:defRPr/>
            </a:pPr>
            <a:r>
              <a:rPr lang="zh-CN" altLang="en-US" sz="1575" b="1" kern="0" dirty="0">
                <a:solidFill>
                  <a:prstClr val="white"/>
                </a:solidFill>
                <a:cs typeface="+mn-ea"/>
                <a:sym typeface="+mn-lt"/>
              </a:rPr>
              <a:t>乡镇（</a:t>
            </a:r>
            <a:r>
              <a:rPr lang="zh-CN" altLang="en-US" sz="1575" b="1" kern="0" dirty="0">
                <a:solidFill>
                  <a:prstClr val="white"/>
                </a:solidFill>
                <a:cs typeface="+mn-ea"/>
                <a:sym typeface="+mn-lt"/>
              </a:rPr>
              <a:t>街道）</a:t>
            </a:r>
            <a:endParaRPr lang="zh-CN" altLang="en-US" sz="1575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" name="直接连接符 1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2542601" y="2777723"/>
            <a:ext cx="0" cy="35510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5" name="燕尾形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11716" y="1932988"/>
            <a:ext cx="2163462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>
              <a:defRPr/>
            </a:pPr>
            <a:r>
              <a:rPr lang="zh-CN" altLang="en-US" sz="1575" b="1" kern="0">
                <a:solidFill>
                  <a:prstClr val="white"/>
                </a:solidFill>
                <a:cs typeface="+mn-ea"/>
                <a:sym typeface="+mn-lt"/>
              </a:rPr>
              <a:t>乡镇（街道）</a:t>
            </a:r>
            <a:r>
              <a:rPr lang="en-US" altLang="zh-CN" sz="1575" b="1" kern="0">
                <a:solidFill>
                  <a:prstClr val="white"/>
                </a:solidFill>
                <a:cs typeface="+mn-ea"/>
                <a:sym typeface="+mn-lt"/>
              </a:rPr>
              <a:t>/</a:t>
            </a:r>
            <a:r>
              <a:rPr lang="zh-CN" altLang="en-US" sz="1575" b="1" kern="0">
                <a:solidFill>
                  <a:prstClr val="white"/>
                </a:solidFill>
                <a:cs typeface="+mn-ea"/>
                <a:sym typeface="+mn-lt"/>
              </a:rPr>
              <a:t>县（</a:t>
            </a:r>
            <a:r>
              <a:rPr lang="zh-CN" altLang="en-US" sz="1575" b="1" kern="0">
                <a:solidFill>
                  <a:prstClr val="white"/>
                </a:solidFill>
                <a:cs typeface="+mn-ea"/>
                <a:sym typeface="+mn-lt"/>
              </a:rPr>
              <a:t>区）</a:t>
            </a:r>
            <a:endParaRPr lang="zh-CN" altLang="en-US" sz="1575" b="1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6" name="直接连接符 1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6057550" y="2777723"/>
            <a:ext cx="0" cy="35510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8" name="PA-文本框 6"/>
          <p:cNvSpPr txBox="1"/>
          <p:nvPr>
            <p:custDataLst>
              <p:tags r:id="rId5"/>
            </p:custDataLst>
          </p:nvPr>
        </p:nvSpPr>
        <p:spPr>
          <a:xfrm>
            <a:off x="1611040" y="3696376"/>
            <a:ext cx="1883528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工作人员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个工作日内在</a:t>
            </a: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通用审批系统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受理办件。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不通过回复原因并不予受理。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PA-文本框 6"/>
          <p:cNvSpPr txBox="1"/>
          <p:nvPr>
            <p:custDataLst>
              <p:tags r:id="rId6"/>
            </p:custDataLst>
          </p:nvPr>
        </p:nvSpPr>
        <p:spPr>
          <a:xfrm>
            <a:off x="5115785" y="3696376"/>
            <a:ext cx="188352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工作人员将通过初审的办件二次录入至</a:t>
            </a: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办证系统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，进行办证流程。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燕尾形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561924" y="1970453"/>
            <a:ext cx="2163461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 defTabSz="901065">
              <a:defRPr/>
            </a:pPr>
            <a:r>
              <a:rPr lang="zh-CN" altLang="en-US" sz="1575" b="1" kern="0">
                <a:solidFill>
                  <a:prstClr val="white"/>
                </a:solidFill>
                <a:cs typeface="+mn-ea"/>
                <a:sym typeface="+mn-lt"/>
              </a:rPr>
              <a:t>乡镇（</a:t>
            </a:r>
            <a:r>
              <a:rPr lang="zh-CN" altLang="en-US" sz="1575" b="1" kern="0">
                <a:solidFill>
                  <a:prstClr val="white"/>
                </a:solidFill>
                <a:cs typeface="+mn-ea"/>
                <a:sym typeface="+mn-lt"/>
              </a:rPr>
              <a:t>街道）</a:t>
            </a:r>
            <a:endParaRPr lang="zh-CN" altLang="en-US" sz="1575" b="1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2" name="直接连接符 1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9585311" y="2815188"/>
            <a:ext cx="0" cy="355102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23" name="PA-文本框 6"/>
          <p:cNvSpPr txBox="1"/>
          <p:nvPr>
            <p:custDataLst>
              <p:tags r:id="rId9"/>
            </p:custDataLst>
          </p:nvPr>
        </p:nvSpPr>
        <p:spPr>
          <a:xfrm>
            <a:off x="8643546" y="3733841"/>
            <a:ext cx="18835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工作人员在办件完成后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ea"/>
              </a:rPr>
              <a:t>反馈办结信息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4 L 5E-6 0.00023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29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4 -0.04584 L 2.70833E-6 0.0002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0.03555 -0.04584 L -2.5E-6 0.0002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8" grpId="0"/>
      <p:bldP spid="8" grpId="1"/>
      <p:bldP spid="10" grpId="0"/>
      <p:bldP spid="10" grpId="1"/>
      <p:bldP spid="21" grpId="0" bldLvl="0" animBg="1"/>
      <p:bldP spid="23" grpId="0"/>
      <p:bldP spid="23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17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常见问题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Oval 14"/>
          <p:cNvSpPr>
            <a:spLocks noChangeAspect="1"/>
          </p:cNvSpPr>
          <p:nvPr/>
        </p:nvSpPr>
        <p:spPr>
          <a:xfrm>
            <a:off x="867410" y="2297430"/>
            <a:ext cx="1492250" cy="149225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评定结果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任意多边形 12"/>
          <p:cNvSpPr/>
          <p:nvPr/>
        </p:nvSpPr>
        <p:spPr>
          <a:xfrm>
            <a:off x="2294428" y="3349560"/>
            <a:ext cx="2829560" cy="1062355"/>
          </a:xfrm>
          <a:custGeom>
            <a:avLst/>
            <a:gdLst>
              <a:gd name="connsiteX0" fmla="*/ 0 w 2459182"/>
              <a:gd name="connsiteY0" fmla="*/ 0 h 888919"/>
              <a:gd name="connsiteX1" fmla="*/ 955964 w 2459182"/>
              <a:gd name="connsiteY1" fmla="*/ 858982 h 888919"/>
              <a:gd name="connsiteX2" fmla="*/ 2459182 w 2459182"/>
              <a:gd name="connsiteY2" fmla="*/ 609600 h 88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9182" h="888919">
                <a:moveTo>
                  <a:pt x="0" y="0"/>
                </a:moveTo>
                <a:cubicBezTo>
                  <a:pt x="273050" y="378691"/>
                  <a:pt x="546100" y="757382"/>
                  <a:pt x="955964" y="858982"/>
                </a:cubicBezTo>
                <a:cubicBezTo>
                  <a:pt x="1365828" y="960582"/>
                  <a:pt x="1912505" y="785091"/>
                  <a:pt x="2459182" y="609600"/>
                </a:cubicBezTo>
              </a:path>
            </a:pathLst>
          </a:custGeom>
          <a:noFill/>
          <a:ln>
            <a:solidFill>
              <a:srgbClr val="5638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Oval 14"/>
          <p:cNvSpPr>
            <a:spLocks noChangeAspect="1"/>
          </p:cNvSpPr>
          <p:nvPr/>
        </p:nvSpPr>
        <p:spPr>
          <a:xfrm>
            <a:off x="4785360" y="2693035"/>
            <a:ext cx="1594485" cy="159448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通用审批系统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Oval 14"/>
          <p:cNvSpPr>
            <a:spLocks noChangeAspect="1"/>
          </p:cNvSpPr>
          <p:nvPr/>
        </p:nvSpPr>
        <p:spPr>
          <a:xfrm>
            <a:off x="8722995" y="1651000"/>
            <a:ext cx="1544320" cy="15443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系统对接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67"/>
          <p:cNvSpPr/>
          <p:nvPr/>
        </p:nvSpPr>
        <p:spPr>
          <a:xfrm>
            <a:off x="6075853" y="2473895"/>
            <a:ext cx="2781300" cy="1007110"/>
          </a:xfrm>
          <a:custGeom>
            <a:avLst/>
            <a:gdLst>
              <a:gd name="connsiteX0" fmla="*/ 0 w 2431473"/>
              <a:gd name="connsiteY0" fmla="*/ 880693 h 880693"/>
              <a:gd name="connsiteX1" fmla="*/ 1018309 w 2431473"/>
              <a:gd name="connsiteY1" fmla="*/ 56347 h 880693"/>
              <a:gd name="connsiteX2" fmla="*/ 2431473 w 2431473"/>
              <a:gd name="connsiteY2" fmla="*/ 139474 h 880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1473" h="880693">
                <a:moveTo>
                  <a:pt x="0" y="880693"/>
                </a:moveTo>
                <a:cubicBezTo>
                  <a:pt x="306532" y="530288"/>
                  <a:pt x="613064" y="179883"/>
                  <a:pt x="1018309" y="56347"/>
                </a:cubicBezTo>
                <a:cubicBezTo>
                  <a:pt x="1423554" y="-67189"/>
                  <a:pt x="1927513" y="36142"/>
                  <a:pt x="2431473" y="139474"/>
                </a:cubicBezTo>
              </a:path>
            </a:pathLst>
          </a:custGeom>
          <a:noFill/>
          <a:ln>
            <a:solidFill>
              <a:srgbClr val="56386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PA-文本框 6"/>
          <p:cNvSpPr txBox="1"/>
          <p:nvPr>
            <p:custDataLst>
              <p:tags r:id="rId1"/>
            </p:custDataLst>
          </p:nvPr>
        </p:nvSpPr>
        <p:spPr>
          <a:xfrm>
            <a:off x="2524125" y="1644015"/>
            <a:ext cx="19265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县（区）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残联工作人员与医院直接对接残疾人信息和残疾人评定结果。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PA-文本框 6"/>
          <p:cNvSpPr txBox="1"/>
          <p:nvPr>
            <p:custDataLst>
              <p:tags r:id="rId2"/>
            </p:custDataLst>
          </p:nvPr>
        </p:nvSpPr>
        <p:spPr>
          <a:xfrm>
            <a:off x="4987925" y="4537710"/>
            <a:ext cx="19265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通用审批系统由各地市数据局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/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政数局自建。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6"/>
          <p:cNvSpPr txBox="1"/>
          <p:nvPr>
            <p:custDataLst>
              <p:tags r:id="rId3"/>
            </p:custDataLst>
          </p:nvPr>
        </p:nvSpPr>
        <p:spPr>
          <a:xfrm>
            <a:off x="8991600" y="3349625"/>
            <a:ext cx="192659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全国残联信息化服务平台与湖北省政务服务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平台正在对接中，目前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二次录入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仅为过渡期做法。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/>
          <p:cNvSpPr txBox="1"/>
          <p:nvPr/>
        </p:nvSpPr>
        <p:spPr bwMode="auto">
          <a:xfrm>
            <a:off x="5796720" y="2358380"/>
            <a:ext cx="4000773" cy="8299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下一步工作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9" grpId="0"/>
      <p:bldP spid="17" grpId="0" animBg="1"/>
      <p:bldP spid="18" grpId="0" animBg="1"/>
      <p:bldP spid="19" grpId="0" animBg="1"/>
      <p:bldP spid="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6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下一步</a:t>
              </a:r>
              <a:r>
                <a:rPr lang="zh-CN" altLang="en-US" sz="20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</a:t>
              </a:r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TextBox 6"/>
          <p:cNvSpPr txBox="1"/>
          <p:nvPr>
            <p:custDataLst>
              <p:tags r:id="rId1"/>
            </p:custDataLst>
          </p:nvPr>
        </p:nvSpPr>
        <p:spPr>
          <a:xfrm>
            <a:off x="1525905" y="1717040"/>
            <a:ext cx="91351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加强工作培训。各级残联工作人员要熟悉业务流程，能够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实时解答相关问题，引导残疾人通过残疾人服务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渠道办事。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做好横向对接。要与各级政务服务中心对接好业务入驻工作。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请培训后各县（区）提供政务服务中心地址、政务服务中心内残疾人服务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办事窗口、窗口联系电话。（表格培训结束后发</a:t>
            </a:r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qq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群内）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l"/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畅通办事流程。残疾人证相关业务的线上办理实践较少，各地要根据实际情况完善线上线下对接方式，试办件确定全流程通畅。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02037" y="2187301"/>
            <a:ext cx="3929444" cy="6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Circle"/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Circle"/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/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/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07101" y="2164041"/>
            <a:ext cx="57193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cs typeface="+mn-ea"/>
                <a:sym typeface="+mn-lt"/>
              </a:rPr>
              <a:t>谢谢观看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Circle"/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/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/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/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 animBg="1"/>
      <p:bldP spid="7" grpId="0" animBg="1"/>
      <p:bldP spid="8" grpId="0" animBg="1"/>
      <p:bldP spid="9" grpId="0" animBg="1"/>
      <p:bldP spid="2" grpId="0"/>
      <p:bldP spid="10" grpId="0" animBg="1"/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工作背景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TextBox 6"/>
          <p:cNvSpPr txBox="1"/>
          <p:nvPr>
            <p:custDataLst>
              <p:tags r:id="rId1"/>
            </p:custDataLst>
          </p:nvPr>
        </p:nvSpPr>
        <p:spPr>
          <a:xfrm>
            <a:off x="1788795" y="1594485"/>
            <a:ext cx="8608695" cy="33534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《湖北省聚力提升行政效能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深化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高效办成一件事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改革的实施方案》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以习近平新时代中国特色社会主义思想为指导，全面贯彻党的二十大精神，认真落实省第十二次党代会要求，把“高效办成一件事”作为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优化政务服务、提升行政效能的重要抓手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，注重改革引领和数字赋能双轮驱动，深入推进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cs typeface="+mn-ea"/>
                <a:sym typeface="+mn-lt"/>
              </a:rPr>
              <a:t>关联事项集成办、异地事项跨域办、容缺事项承诺办、政策服务免申办、简易事项智能办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改革，不断完善线上线下融合的政务服务体系，更好解决企业和群众反映强烈的办事难、办事慢、办事繁的问题，为人民群众带来更好的政务服务体验。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工作背景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6"/>
          <p:cNvSpPr txBox="1"/>
          <p:nvPr>
            <p:custDataLst>
              <p:tags r:id="rId1"/>
            </p:custDataLst>
          </p:nvPr>
        </p:nvSpPr>
        <p:spPr>
          <a:xfrm>
            <a:off x="1845945" y="1594485"/>
            <a:ext cx="8608695" cy="427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《湖北省聚力提升行政效能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深化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高效办成一件事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改革的实施方案》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（一）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坚持企业群众视角，全面提升政务服务能力。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落实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只进一门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一网通办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一张清单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一线应答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的要求，加强政务（便民）服务中心（站）、湖北政务服务网、政务服务标准化、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12345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热线建设，着力打造高效便捷的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政务服务体系。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（二）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坚持问题导向，强化改革引领流程再造。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进一步细化集成办、跨域办、承诺办、免申办、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智能办的具体措施，按照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‘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一件事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’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为着力点，促进制度重构、流程再造、系统重塑，带动政务服务能力系统优化、效能整体提升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的要求，聚焦社会关注度高的重点领域，创新审批服务模式，完善标准规范。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工作背景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6"/>
          <p:cNvSpPr txBox="1"/>
          <p:nvPr>
            <p:custDataLst>
              <p:tags r:id="rId1"/>
            </p:custDataLst>
          </p:nvPr>
        </p:nvSpPr>
        <p:spPr>
          <a:xfrm>
            <a:off x="1845945" y="1594485"/>
            <a:ext cx="8608695" cy="3661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《湖北省聚力提升行政效能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深化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高效办成一件事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改革的实施方案》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（三）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坚持对标一流，强化数字赋能服务提质。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以一体化政务服务平台为枢纽，大力推进审批系统深度融合、政务数据高效共享，不断夯实网上办、掌上办、自助办基础支撑，推动实现基本信息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一次填报、自动复用，原则上政府部门核发的材料免于提交、能够通过数据共享核验的事项免于提交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证明材料、能够提供电子证照的免于提交实体证照，让数据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多跑路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，群众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少跑腿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工作背景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6"/>
          <p:cNvSpPr txBox="1"/>
          <p:nvPr>
            <p:custDataLst>
              <p:tags r:id="rId1"/>
            </p:custDataLst>
          </p:nvPr>
        </p:nvSpPr>
        <p:spPr>
          <a:xfrm>
            <a:off x="1845945" y="1594485"/>
            <a:ext cx="8608695" cy="3966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《湖北省聚力提升行政效能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深化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高效办成一件事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改革的实施方案》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（一）强化流程再造，深入推进“五办”改革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·关联事项集成办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·异地事项跨域办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·容缺事项承诺办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·政策服务免申办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·简易事项智能办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/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9"/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400" b="1" spc="1200" dirty="0">
                  <a:solidFill>
                    <a:schemeClr val="bg1"/>
                  </a:solidFill>
                  <a:cs typeface="+mn-ea"/>
                  <a:sym typeface="+mn-lt"/>
                </a:rPr>
                <a:t>工作背景</a:t>
              </a:r>
              <a:endParaRPr lang="zh-CN" altLang="en-US" sz="24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/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/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/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4" name="TextBox 6"/>
          <p:cNvSpPr txBox="1"/>
          <p:nvPr>
            <p:custDataLst>
              <p:tags r:id="rId1"/>
            </p:custDataLst>
          </p:nvPr>
        </p:nvSpPr>
        <p:spPr>
          <a:xfrm>
            <a:off x="1845945" y="1594485"/>
            <a:ext cx="860869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《湖北省聚力提升行政效能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深化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高效办成一件事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改革的实施方案》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（一）强化流程再造，深入推进“五办”改革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（二）强化提能升级，加强线上线下融合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（三）强化数字赋能，推动政务服务好办易办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（四）强化工作基础，提升政务服务保障能力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   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100.xml><?xml version="1.0" encoding="utf-8"?>
<p:tagLst xmlns:p="http://schemas.openxmlformats.org/presentationml/2006/main">
  <p:tag name="PA" val="v5.1.1"/>
  <p:tag name="KSO_WM_DIAGRAM_VIRTUALLY_FRAME" val="{&quot;height&quot;:289.1762992125984,&quot;left&quot;:65.32921259842519,&quot;top&quot;:152.20377952755905,&quot;width&quot;:829.9892913385827}"/>
</p:tagLst>
</file>

<file path=ppt/tags/tag101.xml><?xml version="1.0" encoding="utf-8"?>
<p:tagLst xmlns:p="http://schemas.openxmlformats.org/presentationml/2006/main">
  <p:tag name="PA" val="v5.1.1"/>
  <p:tag name="KSO_WM_DIAGRAM_VIRTUALLY_FRAME" val="{&quot;height&quot;:289.1762992125984,&quot;left&quot;:65.32921259842519,&quot;top&quot;:152.20377952755905,&quot;width&quot;:829.9892913385827}"/>
</p:tagLst>
</file>

<file path=ppt/tags/tag102.xml><?xml version="1.0" encoding="utf-8"?>
<p:tagLst xmlns:p="http://schemas.openxmlformats.org/presentationml/2006/main">
  <p:tag name="KSO_WM_DIAGRAM_VIRTUALLY_FRAME" val="{&quot;height&quot;:289.1762992125984,&quot;left&quot;:65.32921259842519,&quot;top&quot;:152.20377952755905,&quot;width&quot;:829.9892913385827}"/>
</p:tagLst>
</file>

<file path=ppt/tags/tag103.xml><?xml version="1.0" encoding="utf-8"?>
<p:tagLst xmlns:p="http://schemas.openxmlformats.org/presentationml/2006/main">
  <p:tag name="KSO_WM_DIAGRAM_VIRTUALLY_FRAME" val="{&quot;height&quot;:289.1762992125984,&quot;left&quot;:65.32921259842519,&quot;top&quot;:152.20377952755905,&quot;width&quot;:829.9892913385827}"/>
</p:tagLst>
</file>

<file path=ppt/tags/tag104.xml><?xml version="1.0" encoding="utf-8"?>
<p:tagLst xmlns:p="http://schemas.openxmlformats.org/presentationml/2006/main">
  <p:tag name="PA" val="v5.1.1"/>
  <p:tag name="KSO_WM_DIAGRAM_VIRTUALLY_FRAME" val="{&quot;height&quot;:289.1762992125984,&quot;left&quot;:65.32921259842519,&quot;top&quot;:152.20377952755905,&quot;width&quot;:829.9892913385827}"/>
</p:tagLst>
</file>

<file path=ppt/tags/tag105.xml><?xml version="1.0" encoding="utf-8"?>
<p:tagLst xmlns:p="http://schemas.openxmlformats.org/presentationml/2006/main">
  <p:tag name="PA" val="v5.1.2"/>
</p:tagLst>
</file>

<file path=ppt/tags/tag106.xml><?xml version="1.0" encoding="utf-8"?>
<p:tagLst xmlns:p="http://schemas.openxmlformats.org/presentationml/2006/main">
  <p:tag name="PA" val="v5.1.2"/>
</p:tagLst>
</file>

<file path=ppt/tags/tag107.xml><?xml version="1.0" encoding="utf-8"?>
<p:tagLst xmlns:p="http://schemas.openxmlformats.org/presentationml/2006/main">
  <p:tag name="PA" val="v5.1.2"/>
</p:tagLst>
</file>

<file path=ppt/tags/tag108.xml><?xml version="1.0" encoding="utf-8"?>
<p:tagLst xmlns:p="http://schemas.openxmlformats.org/presentationml/2006/main">
  <p:tag name="KSO_WM_DIAGRAM_VIRTUALLY_FRAME" val="{&quot;height&quot;:457.95,&quot;left&quot;:70.79047244094491,&quot;top&quot;:129.6,&quot;width&quot;:838.7849606299212}"/>
</p:tagLst>
</file>

<file path=ppt/tags/tag109.xml><?xml version="1.0" encoding="utf-8"?>
<p:tagLst xmlns:p="http://schemas.openxmlformats.org/presentationml/2006/main">
  <p:tag name="ISPRING_SCORM_RATE_SLIDES" val="0"/>
  <p:tag name="ISPRING_SCORM_PASSING_SCORE" val="0.000000"/>
  <p:tag name="ISPRING_ULTRA_SCORM_COURSE_ID" val="6D414095-0CAD-4B4C-A01A-BB221CFC1D98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425包图\1"/>
  <p:tag name="ISPRING_PRESENTATION_TITLE" val="欧美大气简约个人简历竞聘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commondata" val="eyJoZGlkIjoiNjRhMzNlOTM0NDJjMmNhNWU1NTg0MjBkM2ZiNzJkZjQifQ=="/>
</p:tagLst>
</file>

<file path=ppt/tags/tag11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12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13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14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15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16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17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18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19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21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22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23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24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25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26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27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28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29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3.xml><?xml version="1.0" encoding="utf-8"?>
<p:tagLst xmlns:p="http://schemas.openxmlformats.org/presentationml/2006/main">
  <p:tag name="KSO_WM_DIAGRAM_VIRTUALLY_FRAME" val="{&quot;height&quot;:384.05692913385826,&quot;left&quot;:470.8714960629921,&quot;top&quot;:69.09944881889763,&quot;width&quot;:375.39456692913393}"/>
</p:tagLst>
</file>

<file path=ppt/tags/tag30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31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32.xml><?xml version="1.0" encoding="utf-8"?>
<p:tagLst xmlns:p="http://schemas.openxmlformats.org/presentationml/2006/main">
  <p:tag name="PA" val="v5.1.2"/>
</p:tagLst>
</file>

<file path=ppt/tags/tag33.xml><?xml version="1.0" encoding="utf-8"?>
<p:tagLst xmlns:p="http://schemas.openxmlformats.org/presentationml/2006/main">
  <p:tag name="PA" val="v5.1.2"/>
</p:tagLst>
</file>

<file path=ppt/tags/tag34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35.xml><?xml version="1.0" encoding="utf-8"?>
<p:tagLst xmlns:p="http://schemas.openxmlformats.org/presentationml/2006/main">
  <p:tag name="PA" val="v5.1.2"/>
</p:tagLst>
</file>

<file path=ppt/tags/tag36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37.xml><?xml version="1.0" encoding="utf-8"?>
<p:tagLst xmlns:p="http://schemas.openxmlformats.org/presentationml/2006/main">
  <p:tag name="PA" val="v5.1.2"/>
</p:tagLst>
</file>

<file path=ppt/tags/tag38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39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.xml><?xml version="1.0" encoding="utf-8"?>
<p:tagLst xmlns:p="http://schemas.openxmlformats.org/presentationml/2006/main">
  <p:tag name="KSO_WM_DIAGRAM_VIRTUALLY_FRAME" val="{&quot;height&quot;:384.05692913385826,&quot;left&quot;:470.8714960629921,&quot;top&quot;:69.09944881889763,&quot;width&quot;:375.39456692913393}"/>
</p:tagLst>
</file>

<file path=ppt/tags/tag40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1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2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3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4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5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6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47.xml><?xml version="1.0" encoding="utf-8"?>
<p:tagLst xmlns:p="http://schemas.openxmlformats.org/presentationml/2006/main">
  <p:tag name="PA" val="v5.1.2"/>
</p:tagLst>
</file>

<file path=ppt/tags/tag48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49.xml><?xml version="1.0" encoding="utf-8"?>
<p:tagLst xmlns:p="http://schemas.openxmlformats.org/presentationml/2006/main">
  <p:tag name="PA" val="v5.1.2"/>
</p:tagLst>
</file>

<file path=ppt/tags/tag5.xml><?xml version="1.0" encoding="utf-8"?>
<p:tagLst xmlns:p="http://schemas.openxmlformats.org/presentationml/2006/main">
  <p:tag name="KSO_WM_DIAGRAM_VIRTUALLY_FRAME" val="{&quot;height&quot;:384.05692913385826,&quot;left&quot;:470.8714960629921,&quot;top&quot;:69.09944881889763,&quot;width&quot;:375.39456692913393}"/>
</p:tagLst>
</file>

<file path=ppt/tags/tag50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51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52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53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54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55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56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57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58.xml><?xml version="1.0" encoding="utf-8"?>
<p:tagLst xmlns:p="http://schemas.openxmlformats.org/presentationml/2006/main">
  <p:tag name="PA" val="v5.1.2"/>
</p:tagLst>
</file>

<file path=ppt/tags/tag59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6.xml><?xml version="1.0" encoding="utf-8"?>
<p:tagLst xmlns:p="http://schemas.openxmlformats.org/presentationml/2006/main">
  <p:tag name="PA" val="v5.1.2"/>
  <p:tag name="KSO_WM_DIAGRAM_VIRTUALLY_FRAME" val="{&quot;height&quot;:384.05692913385826,&quot;left&quot;:470.8714960629921,&quot;top&quot;:69.09944881889763,&quot;width&quot;:375.39456692913393}"/>
</p:tagLst>
</file>

<file path=ppt/tags/tag60.xml><?xml version="1.0" encoding="utf-8"?>
<p:tagLst xmlns:p="http://schemas.openxmlformats.org/presentationml/2006/main">
  <p:tag name="PA" val="v5.1.2"/>
</p:tagLst>
</file>

<file path=ppt/tags/tag61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62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63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64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65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66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67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68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69.xml><?xml version="1.0" encoding="utf-8"?>
<p:tagLst xmlns:p="http://schemas.openxmlformats.org/presentationml/2006/main">
  <p:tag name="PA" val="v5.1.2"/>
</p:tagLst>
</file>

<file path=ppt/tags/tag7.xml><?xml version="1.0" encoding="utf-8"?>
<p:tagLst xmlns:p="http://schemas.openxmlformats.org/presentationml/2006/main">
  <p:tag name="PA" val="v5.1.2"/>
  <p:tag name="KSO_WM_DIAGRAM_VIRTUALLY_FRAME" val="{&quot;height&quot;:384.05692913385826,&quot;left&quot;:470.8714960629921,&quot;top&quot;:69.09944881889763,&quot;width&quot;:375.39456692913393}"/>
</p:tagLst>
</file>

<file path=ppt/tags/tag70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71.xml><?xml version="1.0" encoding="utf-8"?>
<p:tagLst xmlns:p="http://schemas.openxmlformats.org/presentationml/2006/main">
  <p:tag name="PA" val="v5.1.2"/>
</p:tagLst>
</file>

<file path=ppt/tags/tag72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73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74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75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76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77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78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79.xml><?xml version="1.0" encoding="utf-8"?>
<p:tagLst xmlns:p="http://schemas.openxmlformats.org/presentationml/2006/main">
  <p:tag name="KSO_WM_DIAGRAM_VIRTUALLY_FRAME" val="{&quot;height&quot;:285.75,&quot;left&quot;:157.1,&quot;top&quot;:203.8,&quot;width&quot;:614.1}"/>
</p:tagLst>
</file>

<file path=ppt/tags/tag8.xml><?xml version="1.0" encoding="utf-8"?>
<p:tagLst xmlns:p="http://schemas.openxmlformats.org/presentationml/2006/main">
  <p:tag name="PA" val="v5.1.2"/>
  <p:tag name="KSO_WM_DIAGRAM_VIRTUALLY_FRAME" val="{&quot;height&quot;:384.05692913385826,&quot;left&quot;:470.8714960629921,&quot;top&quot;:69.09944881889763,&quot;width&quot;:375.39456692913393}"/>
</p:tagLst>
</file>

<file path=ppt/tags/tag80.xml><?xml version="1.0" encoding="utf-8"?>
<p:tagLst xmlns:p="http://schemas.openxmlformats.org/presentationml/2006/main">
  <p:tag name="PA" val="v5.1.2"/>
</p:tagLst>
</file>

<file path=ppt/tags/tag81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82.xml><?xml version="1.0" encoding="utf-8"?>
<p:tagLst xmlns:p="http://schemas.openxmlformats.org/presentationml/2006/main">
  <p:tag name="PA" val="v5.1.2"/>
</p:tagLst>
</file>

<file path=ppt/tags/tag83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84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85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86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87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88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89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9.xml><?xml version="1.0" encoding="utf-8"?>
<p:tagLst xmlns:p="http://schemas.openxmlformats.org/presentationml/2006/main">
  <p:tag name="KSO_WM_DIAGRAM_VIRTUALLY_FRAME" val="{&quot;height&quot;:330.0375590551181,&quot;left&quot;:140.63984251968503,&quot;top&quot;:114.91244094488188,&quot;width&quot;:730.310157480315}"/>
</p:tagLst>
</file>

<file path=ppt/tags/tag90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91.xml><?xml version="1.0" encoding="utf-8"?>
<p:tagLst xmlns:p="http://schemas.openxmlformats.org/presentationml/2006/main">
  <p:tag name="KSO_WM_DIAGRAM_VIRTUALLY_FRAME" val="{&quot;height&quot;:249.45,&quot;left&quot;:157.1,&quot;top&quot;:240.1,&quot;width&quot;:614.1}"/>
</p:tagLst>
</file>

<file path=ppt/tags/tag92.xml><?xml version="1.0" encoding="utf-8"?>
<p:tagLst xmlns:p="http://schemas.openxmlformats.org/presentationml/2006/main">
  <p:tag name="PA" val="v5.1.2"/>
</p:tagLst>
</file>

<file path=ppt/tags/tag93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94.xml><?xml version="1.0" encoding="utf-8"?>
<p:tagLst xmlns:p="http://schemas.openxmlformats.org/presentationml/2006/main">
  <p:tag name="PA" val="v5.1.2"/>
</p:tagLst>
</file>

<file path=ppt/tags/tag95.xml><?xml version="1.0" encoding="utf-8"?>
<p:tagLst xmlns:p="http://schemas.openxmlformats.org/presentationml/2006/main">
  <p:tag name="KSO_WM_DIAGRAM_VIRTUALLY_FRAME" val="{&quot;height&quot;:299.61661417322836,&quot;left&quot;:123.60968503937006,&quot;top&quot;:118.21244094488188,&quot;width&quot;:747.3259055118111}"/>
</p:tagLst>
</file>

<file path=ppt/tags/tag96.xml><?xml version="1.0" encoding="utf-8"?>
<p:tagLst xmlns:p="http://schemas.openxmlformats.org/presentationml/2006/main">
  <p:tag name="KSO_WM_DIAGRAM_VIRTUALLY_FRAME" val="{&quot;height&quot;:289.1762992125984,&quot;left&quot;:65.32921259842519,&quot;top&quot;:152.20377952755905,&quot;width&quot;:829.9892913385827}"/>
</p:tagLst>
</file>

<file path=ppt/tags/tag97.xml><?xml version="1.0" encoding="utf-8"?>
<p:tagLst xmlns:p="http://schemas.openxmlformats.org/presentationml/2006/main">
  <p:tag name="KSO_WM_DIAGRAM_VIRTUALLY_FRAME" val="{&quot;height&quot;:289.1762992125984,&quot;left&quot;:65.32921259842519,&quot;top&quot;:152.20377952755905,&quot;width&quot;:829.9892913385827}"/>
</p:tagLst>
</file>

<file path=ppt/tags/tag98.xml><?xml version="1.0" encoding="utf-8"?>
<p:tagLst xmlns:p="http://schemas.openxmlformats.org/presentationml/2006/main">
  <p:tag name="KSO_WM_DIAGRAM_VIRTUALLY_FRAME" val="{&quot;height&quot;:289.1762992125984,&quot;left&quot;:65.32921259842519,&quot;top&quot;:152.20377952755905,&quot;width&quot;:829.9892913385827}"/>
</p:tagLst>
</file>

<file path=ppt/tags/tag99.xml><?xml version="1.0" encoding="utf-8"?>
<p:tagLst xmlns:p="http://schemas.openxmlformats.org/presentationml/2006/main">
  <p:tag name="KSO_WM_DIAGRAM_VIRTUALLY_FRAME" val="{&quot;height&quot;:289.1762992125984,&quot;left&quot;:65.32921259842519,&quot;top&quot;:152.20377952755905,&quot;width&quot;:829.9892913385827}"/>
</p:tagLst>
</file>

<file path=ppt/theme/theme1.xml><?xml version="1.0" encoding="utf-8"?>
<a:theme xmlns:a="http://schemas.openxmlformats.org/drawingml/2006/main" name="第一PPT，www.1ppt.com">
  <a:themeElements>
    <a:clrScheme name="自定义 4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961"/>
      </a:accent1>
      <a:accent2>
        <a:srgbClr val="120F2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4vy2nrf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5031</Words>
  <Application>WPS 演示</Application>
  <PresentationFormat>自定义</PresentationFormat>
  <Paragraphs>464</Paragraphs>
  <Slides>44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Arial</vt:lpstr>
      <vt:lpstr>宋体</vt:lpstr>
      <vt:lpstr>Wingdings</vt:lpstr>
      <vt:lpstr>Helvetica Light</vt:lpstr>
      <vt:lpstr>黑体</vt:lpstr>
      <vt:lpstr>微软雅黑</vt:lpstr>
      <vt:lpstr>Segoe UI Light</vt:lpstr>
      <vt:lpstr>Arial Unicode MS</vt:lpstr>
      <vt:lpstr>等线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第一PPT</dc:creator>
  <cp:keywords>www.1ppt.com</cp:keywords>
  <dc:description>www.1ppt.com</dc:description>
  <cp:lastModifiedBy>pc</cp:lastModifiedBy>
  <cp:revision>35</cp:revision>
  <dcterms:created xsi:type="dcterms:W3CDTF">2019-04-25T11:35:00Z</dcterms:created>
  <dcterms:modified xsi:type="dcterms:W3CDTF">2025-08-25T09:06:30Z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ACB70BCFB5A945ACB20BC6DED065BDD8_13</vt:lpwstr>
  </property>
  <property fmtid="{D5CDD505-2E9C-101B-9397-08002B2CF9AE}" pid="3" name="KSOProductBuildVer">
    <vt:lpwstr>2052-12.1.0.21915</vt:lpwstr>
  </property>
</Properties>
</file>